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1" r:id="rId17"/>
    <p:sldId id="270" r:id="rId18"/>
    <p:sldId id="272" r:id="rId19"/>
    <p:sldId id="273"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p:cViewPr varScale="1">
        <p:scale>
          <a:sx n="104" d="100"/>
          <a:sy n="104" d="100"/>
        </p:scale>
        <p:origin x="114" y="21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8287AA-0D99-42CE-A71B-10FA9908BBF8}" type="datetimeFigureOut">
              <a:rPr lang="en-US" smtClean="0"/>
              <a:pPr/>
              <a:t>12/3/2014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C167DB-EFF0-400D-96A1-6799F871DE5B}" type="slidenum">
              <a:rPr lang="en-US" smtClean="0"/>
              <a:pPr/>
              <a:t>‹#›</a:t>
            </a:fld>
            <a:endParaRPr lang="en-US" dirty="0"/>
          </a:p>
        </p:txBody>
      </p:sp>
    </p:spTree>
    <p:extLst>
      <p:ext uri="{BB962C8B-B14F-4D97-AF65-F5344CB8AC3E}">
        <p14:creationId xmlns:p14="http://schemas.microsoft.com/office/powerpoint/2010/main" val="3220640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1</a:t>
            </a:fld>
            <a:endParaRPr lang="en-US" dirty="0"/>
          </a:p>
        </p:txBody>
      </p:sp>
    </p:spTree>
    <p:extLst>
      <p:ext uri="{BB962C8B-B14F-4D97-AF65-F5344CB8AC3E}">
        <p14:creationId xmlns:p14="http://schemas.microsoft.com/office/powerpoint/2010/main" val="2576394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2</a:t>
            </a:fld>
            <a:endParaRPr lang="en-US" dirty="0"/>
          </a:p>
        </p:txBody>
      </p:sp>
    </p:spTree>
    <p:extLst>
      <p:ext uri="{BB962C8B-B14F-4D97-AF65-F5344CB8AC3E}">
        <p14:creationId xmlns:p14="http://schemas.microsoft.com/office/powerpoint/2010/main" val="2810107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3</a:t>
            </a:fld>
            <a:endParaRPr lang="en-US" dirty="0"/>
          </a:p>
        </p:txBody>
      </p:sp>
    </p:spTree>
    <p:extLst>
      <p:ext uri="{BB962C8B-B14F-4D97-AF65-F5344CB8AC3E}">
        <p14:creationId xmlns:p14="http://schemas.microsoft.com/office/powerpoint/2010/main" val="3508084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4</a:t>
            </a:fld>
            <a:endParaRPr lang="en-US" dirty="0"/>
          </a:p>
        </p:txBody>
      </p:sp>
    </p:spTree>
    <p:extLst>
      <p:ext uri="{BB962C8B-B14F-4D97-AF65-F5344CB8AC3E}">
        <p14:creationId xmlns:p14="http://schemas.microsoft.com/office/powerpoint/2010/main" val="650146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5</a:t>
            </a:fld>
            <a:endParaRPr lang="en-US" dirty="0"/>
          </a:p>
        </p:txBody>
      </p:sp>
    </p:spTree>
    <p:extLst>
      <p:ext uri="{BB962C8B-B14F-4D97-AF65-F5344CB8AC3E}">
        <p14:creationId xmlns:p14="http://schemas.microsoft.com/office/powerpoint/2010/main" val="4157390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6</a:t>
            </a:fld>
            <a:endParaRPr lang="en-US" dirty="0"/>
          </a:p>
        </p:txBody>
      </p:sp>
    </p:spTree>
    <p:extLst>
      <p:ext uri="{BB962C8B-B14F-4D97-AF65-F5344CB8AC3E}">
        <p14:creationId xmlns:p14="http://schemas.microsoft.com/office/powerpoint/2010/main" val="1114934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7</a:t>
            </a:fld>
            <a:endParaRPr lang="en-US" dirty="0"/>
          </a:p>
        </p:txBody>
      </p:sp>
    </p:spTree>
    <p:extLst>
      <p:ext uri="{BB962C8B-B14F-4D97-AF65-F5344CB8AC3E}">
        <p14:creationId xmlns:p14="http://schemas.microsoft.com/office/powerpoint/2010/main" val="114409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8</a:t>
            </a:fld>
            <a:endParaRPr lang="en-US" dirty="0"/>
          </a:p>
        </p:txBody>
      </p:sp>
    </p:spTree>
    <p:extLst>
      <p:ext uri="{BB962C8B-B14F-4D97-AF65-F5344CB8AC3E}">
        <p14:creationId xmlns:p14="http://schemas.microsoft.com/office/powerpoint/2010/main" val="4109477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9</a:t>
            </a:fld>
            <a:endParaRPr lang="en-US" dirty="0"/>
          </a:p>
        </p:txBody>
      </p:sp>
    </p:spTree>
    <p:extLst>
      <p:ext uri="{BB962C8B-B14F-4D97-AF65-F5344CB8AC3E}">
        <p14:creationId xmlns:p14="http://schemas.microsoft.com/office/powerpoint/2010/main" val="2645609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dirty="0"/>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dirty="0"/>
          </a:p>
        </p:txBody>
      </p:sp>
      <p:sp>
        <p:nvSpPr>
          <p:cNvPr id="15" name="Date Placeholder 14"/>
          <p:cNvSpPr>
            <a:spLocks noGrp="1"/>
          </p:cNvSpPr>
          <p:nvPr>
            <p:ph type="dt" sz="half" idx="10"/>
          </p:nvPr>
        </p:nvSpPr>
        <p:spPr/>
        <p:txBody>
          <a:bodyPr/>
          <a:lstStyle/>
          <a:p>
            <a:fld id="{DCFA480D-CB17-4C49-BB2A-C7514E1C7CEA}" type="datetimeFigureOut">
              <a:rPr lang="en-US" smtClean="0"/>
              <a:pPr/>
              <a:t>12/3/2014</a:t>
            </a:fld>
            <a:endParaRPr lang="en-US" dirty="0"/>
          </a:p>
        </p:txBody>
      </p:sp>
      <p:sp>
        <p:nvSpPr>
          <p:cNvPr id="16" name="Slide Number Placeholder 15"/>
          <p:cNvSpPr>
            <a:spLocks noGrp="1"/>
          </p:cNvSpPr>
          <p:nvPr>
            <p:ph type="sldNum" sz="quarter" idx="11"/>
          </p:nvPr>
        </p:nvSpPr>
        <p:spPr/>
        <p:txBody>
          <a:bodyPr/>
          <a:lstStyle/>
          <a:p>
            <a:pPr algn="ctr"/>
            <a:fld id="{CEAB1635-7AB6-4A02-8F63-2344453D2D84}" type="slidenum">
              <a:rPr lang="en-US" smtClean="0"/>
              <a:pPr algn="ct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FA480D-CB17-4C49-BB2A-C7514E1C7CEA}" type="datetimeFigureOut">
              <a:rPr lang="en-US" smtClean="0"/>
              <a:pPr/>
              <a:t>12/3/2014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FA480D-CB17-4C49-BB2A-C7514E1C7CEA}" type="datetimeFigureOut">
              <a:rPr lang="en-US" smtClean="0"/>
              <a:pPr/>
              <a:t>12/3/2014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14"/>
          </p:nvPr>
        </p:nvSpPr>
        <p:spPr/>
        <p:txBody>
          <a:bodyPr/>
          <a:lstStyle/>
          <a:p>
            <a:fld id="{DCFA480D-CB17-4C49-BB2A-C7514E1C7CEA}" type="datetimeFigureOut">
              <a:rPr lang="en-US" smtClean="0"/>
              <a:pPr/>
              <a:t>12/3/2014</a:t>
            </a:fld>
            <a:endParaRPr lang="en-US" dirty="0"/>
          </a:p>
        </p:txBody>
      </p:sp>
      <p:sp>
        <p:nvSpPr>
          <p:cNvPr id="15" name="Slide Number Placeholder 14"/>
          <p:cNvSpPr>
            <a:spLocks noGrp="1"/>
          </p:cNvSpPr>
          <p:nvPr>
            <p:ph type="sldNum" sz="quarter" idx="15"/>
          </p:nvPr>
        </p:nvSpPr>
        <p:spPr/>
        <p:txBody>
          <a:bodyPr/>
          <a:lstStyle>
            <a:lvl1pPr algn="ctr">
              <a:defRPr/>
            </a:lvl1pPr>
          </a:lstStyle>
          <a:p>
            <a:pPr algn="ctr"/>
            <a:fld id="{CEAB1635-7AB6-4A02-8F63-2344453D2D84}" type="slidenum">
              <a:rPr lang="en-US" smtClean="0"/>
              <a:pPr algn="ctr"/>
              <a:t>‹#›</a:t>
            </a:fld>
            <a:endParaRPr lang="en-US" dirty="0"/>
          </a:p>
        </p:txBody>
      </p:sp>
      <p:sp>
        <p:nvSpPr>
          <p:cNvPr id="16" name="Footer Placeholder 15"/>
          <p:cNvSpPr>
            <a:spLocks noGrp="1"/>
          </p:cNvSpPr>
          <p:nvPr>
            <p:ph type="ftr" sz="quarter" idx="16"/>
          </p:nvPr>
        </p:nvSpPr>
        <p:spPr/>
        <p:txBody>
          <a:bodyPr/>
          <a:lstStyle/>
          <a:p>
            <a:endParaRPr lang="en-US" dirty="0"/>
          </a:p>
        </p:txBody>
      </p:sp>
      <p:sp>
        <p:nvSpPr>
          <p:cNvPr id="17" name="Title 16"/>
          <p:cNvSpPr>
            <a:spLocks noGrp="1"/>
          </p:cNvSpPr>
          <p:nvPr>
            <p:ph type="title"/>
          </p:nvPr>
        </p:nvSpPr>
        <p:spPr/>
        <p:txBody>
          <a:bodyPr rtlCol="0" anchor="b" anchorCtr="0"/>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CFA480D-CB17-4C49-BB2A-C7514E1C7CEA}" type="datetimeFigureOut">
              <a:rPr lang="en-US" smtClean="0"/>
              <a:pPr/>
              <a:t>12/3/2014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latinLnBrk="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4958864"/>
            <a:ext cx="7924800" cy="984736"/>
          </a:xfrm>
        </p:spPr>
        <p:txBody>
          <a:bodyPr anchor="t"/>
          <a:lstStyle>
            <a:lvl1pPr>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CFA480D-CB17-4C49-BB2A-C7514E1C7CEA}" type="datetimeFigureOut">
              <a:rPr lang="en-US" smtClean="0"/>
              <a:pPr/>
              <a:t>12/3/2014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EAB1635-7AB6-4A02-8F63-2344453D2D84}" type="slidenum">
              <a:rPr lang="en-US" smtClean="0"/>
              <a:pPr/>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DCFA480D-CB17-4C49-BB2A-C7514E1C7CEA}" type="datetimeFigureOut">
              <a:rPr lang="en-US" smtClean="0"/>
              <a:pPr/>
              <a:t>12/3/2014</a:t>
            </a:fld>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lang="en-US" smtClean="0"/>
              <a:t>Click to edit Master title style</a:t>
            </a:r>
            <a:endParaRPr lang="en-US" dirty="0"/>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CFA480D-CB17-4C49-BB2A-C7514E1C7CEA}" type="datetimeFigureOut">
              <a:rPr lang="en-US" smtClean="0"/>
              <a:pPr/>
              <a:t>12/3/2014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FA480D-CB17-4C49-BB2A-C7514E1C7CEA}" type="datetimeFigureOut">
              <a:rPr lang="en-US" smtClean="0"/>
              <a:pPr/>
              <a:t>12/3/2014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EAB1635-7AB6-4A02-8F63-2344453D2D8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ts val="24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lt"/>
                <a:cs typeface="+mn-lt"/>
              </a:defRPr>
            </a:lvl1pPr>
          </a:lstStyle>
          <a:p>
            <a:r>
              <a:rPr lang="en-US" smtClean="0"/>
              <a:t>Click to edit Master title style</a:t>
            </a:r>
            <a:endParaRPr lang="en-US" dirty="0"/>
          </a:p>
        </p:txBody>
      </p:sp>
      <p:sp>
        <p:nvSpPr>
          <p:cNvPr id="8" name="Date Placeholder 7"/>
          <p:cNvSpPr>
            <a:spLocks noGrp="1"/>
          </p:cNvSpPr>
          <p:nvPr>
            <p:ph type="dt" sz="half" idx="14"/>
          </p:nvPr>
        </p:nvSpPr>
        <p:spPr/>
        <p:txBody>
          <a:bodyPr/>
          <a:lstStyle/>
          <a:p>
            <a:fld id="{DCFA480D-CB17-4C49-BB2A-C7514E1C7CEA}" type="datetimeFigureOut">
              <a:rPr lang="en-US" smtClean="0"/>
              <a:pPr/>
              <a:t>12/3/2014</a:t>
            </a:fld>
            <a:endParaRPr lang="en-US" dirty="0"/>
          </a:p>
        </p:txBody>
      </p:sp>
      <p:sp>
        <p:nvSpPr>
          <p:cNvPr id="9" name="Slide Number Placeholder 8"/>
          <p:cNvSpPr>
            <a:spLocks noGrp="1"/>
          </p:cNvSpPr>
          <p:nvPr>
            <p:ph type="sldNum" sz="quarter" idx="15"/>
          </p:nvPr>
        </p:nvSpPr>
        <p:spPr/>
        <p:txBody>
          <a:bodyPr/>
          <a:lstStyle/>
          <a:p>
            <a:pPr algn="ctr"/>
            <a:fld id="{CEAB1635-7AB6-4A02-8F63-2344453D2D84}" type="slidenum">
              <a:rPr lang="en-US" smtClean="0"/>
              <a:pPr algn="ctr"/>
              <a:t>‹#›</a:t>
            </a:fld>
            <a:endParaRPr lang="en-US" dirty="0"/>
          </a:p>
        </p:txBody>
      </p:sp>
      <p:sp>
        <p:nvSpPr>
          <p:cNvPr id="10" name="Footer Placeholder 9"/>
          <p:cNvSpPr>
            <a:spLocks noGrp="1"/>
          </p:cNvSpPr>
          <p:nvPr>
            <p:ph type="ftr" sz="quarter" idx="16"/>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lt"/>
                <a:cs typeface="+mn-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lang="en-US" dirty="0" smtClean="0"/>
              <a:t>Click icon to add picture</a:t>
            </a:r>
            <a:endParaRPr lang="en-US" dirty="0"/>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ts val="24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7"/>
          <p:cNvSpPr>
            <a:spLocks noGrp="1"/>
          </p:cNvSpPr>
          <p:nvPr>
            <p:ph type="dt" sz="half" idx="10"/>
          </p:nvPr>
        </p:nvSpPr>
        <p:spPr/>
        <p:txBody>
          <a:bodyPr/>
          <a:lstStyle/>
          <a:p>
            <a:fld id="{DCFA480D-CB17-4C49-BB2A-C7514E1C7CEA}" type="datetimeFigureOut">
              <a:rPr lang="en-US" smtClean="0"/>
              <a:pPr/>
              <a:t>12/3/2014</a:t>
            </a:fld>
            <a:endParaRPr lang="en-US" dirty="0"/>
          </a:p>
        </p:txBody>
      </p:sp>
      <p:sp>
        <p:nvSpPr>
          <p:cNvPr id="9" name="Slide Number Placeholder 8"/>
          <p:cNvSpPr>
            <a:spLocks noGrp="1"/>
          </p:cNvSpPr>
          <p:nvPr>
            <p:ph type="sldNum" sz="quarter" idx="11"/>
          </p:nvPr>
        </p:nvSpPr>
        <p:spPr/>
        <p:txBody>
          <a:bodyPr/>
          <a:lstStyle/>
          <a:p>
            <a:pPr algn="ctr"/>
            <a:fld id="{CEAB1635-7AB6-4A02-8F63-2344453D2D84}" type="slidenum">
              <a:rPr lang="en-US" smtClean="0"/>
              <a:pPr algn="ct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a:defRPr sz="1200">
                <a:solidFill>
                  <a:schemeClr val="tx2"/>
                </a:solidFill>
              </a:defRPr>
            </a:lvl1pPr>
          </a:lstStyle>
          <a:p>
            <a:fld id="{DCFA480D-CB17-4C49-BB2A-C7514E1C7CEA}" type="datetimeFigureOut">
              <a:rPr lang="en-US" smtClean="0"/>
              <a:pPr/>
              <a:t>12/3/2014</a:t>
            </a:fld>
            <a:endParaRPr lang="en-US" sz="1200" dirty="0">
              <a:solidFill>
                <a:schemeClr val="tx2"/>
              </a:solidFill>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a:defRPr sz="1200">
                <a:solidFill>
                  <a:schemeClr val="tx2"/>
                </a:solidFill>
              </a:defRPr>
            </a:lvl1pPr>
          </a:lstStyle>
          <a:p>
            <a:pPr algn="r"/>
            <a:endParaRPr lang="en-US" sz="1200" dirty="0">
              <a:solidFill>
                <a:schemeClr val="tx2"/>
              </a:solidFill>
            </a:endParaRP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a:defRPr sz="1600" baseline="0">
                <a:solidFill>
                  <a:schemeClr val="tx2"/>
                </a:solidFill>
              </a:defRPr>
            </a:lvl1pPr>
          </a:lstStyle>
          <a:p>
            <a:pPr algn="ctr"/>
            <a:fld id="{CEAB1635-7AB6-4A02-8F63-2344453D2D84}" type="slidenum">
              <a:rPr lang="en-US" smtClean="0"/>
              <a:pPr algn="ctr"/>
              <a:t>‹#›</a:t>
            </a:fld>
            <a:endParaRPr lang="en-US" sz="1600" baseline="0" dirty="0">
              <a:solidFill>
                <a:schemeClr val="tx2"/>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lang="en-US" sz="4200" b="0" kern="1200" spc="-100" baseline="0" dirty="0">
          <a:ln w="3200">
            <a:solidFill>
              <a:schemeClr val="bg2">
                <a:shade val="75000"/>
                <a:alpha val="25000"/>
              </a:schemeClr>
            </a:solidFill>
            <a:prstDash val="solid"/>
            <a:round/>
          </a:ln>
          <a:solidFill>
            <a:srgbClr val="F9F9F9"/>
          </a:solidFill>
          <a:effectLst>
            <a:outerShdw blurRad="50800" dist="38100" dir="2700000" algn="tl" rotWithShape="0">
              <a:prstClr val="black">
                <a:alpha val="40000"/>
              </a:prstClr>
            </a:out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Islamic Civilization in the Middle Ages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ostablog.com/wp-content/uploads/2011/03/Great_Mosque_of_Cordob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7200"/>
            <a:ext cx="8724900" cy="5819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31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taxes from trading allowed the government to fund scholars across the Caliphate, but mostly centered in the capital of Baghdad in modern Iraq.</a:t>
            </a:r>
          </a:p>
          <a:p>
            <a:r>
              <a:rPr lang="en-US" dirty="0" smtClean="0"/>
              <a:t>Advances included medicine, physics, mathematics, philosophy and the recording of Greek writings that would’ve otherwise been lost.</a:t>
            </a:r>
          </a:p>
          <a:p>
            <a:endParaRPr lang="en-US" dirty="0"/>
          </a:p>
        </p:txBody>
      </p:sp>
      <p:sp>
        <p:nvSpPr>
          <p:cNvPr id="3" name="Title 2"/>
          <p:cNvSpPr>
            <a:spLocks noGrp="1"/>
          </p:cNvSpPr>
          <p:nvPr>
            <p:ph type="title"/>
          </p:nvPr>
        </p:nvSpPr>
        <p:spPr/>
        <p:txBody>
          <a:bodyPr/>
          <a:lstStyle/>
          <a:p>
            <a:r>
              <a:rPr lang="en-US" dirty="0" smtClean="0"/>
              <a:t>Academic Advances</a:t>
            </a:r>
            <a:endParaRPr lang="en-US" dirty="0"/>
          </a:p>
        </p:txBody>
      </p:sp>
      <p:pic>
        <p:nvPicPr>
          <p:cNvPr id="6146" name="Picture 2" descr="http://upload.wikimedia.org/wikipedia/commons/6/62/Lunar_eclipse_al-Birun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876" y="4038600"/>
            <a:ext cx="3641124" cy="2564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5028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Arabic Numerals</a:t>
            </a:r>
            <a:endParaRPr lang="en-US" dirty="0"/>
          </a:p>
        </p:txBody>
      </p:sp>
      <p:pic>
        <p:nvPicPr>
          <p:cNvPr id="4098" name="Picture 2" descr="http://www.muslimheritage.com/uploads/Kitab_al_Baya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828800"/>
            <a:ext cx="4575063" cy="66294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1"/>
          <p:cNvSpPr>
            <a:spLocks noGrp="1"/>
          </p:cNvSpPr>
          <p:nvPr>
            <p:ph idx="1"/>
          </p:nvPr>
        </p:nvSpPr>
        <p:spPr>
          <a:xfrm>
            <a:off x="457200" y="1524000"/>
            <a:ext cx="4038600" cy="4419600"/>
          </a:xfrm>
        </p:spPr>
        <p:txBody>
          <a:bodyPr>
            <a:normAutofit lnSpcReduction="10000"/>
          </a:bodyPr>
          <a:lstStyle/>
          <a:p>
            <a:r>
              <a:rPr lang="en-US" dirty="0" smtClean="0"/>
              <a:t>Recorded in the 900’s in their current form, but have a long history in Mesopotamian history </a:t>
            </a:r>
          </a:p>
          <a:p>
            <a:r>
              <a:rPr lang="en-US" dirty="0" smtClean="0"/>
              <a:t>The Pope read a treatise using them and heavily promoted their use in the mid 900s</a:t>
            </a:r>
          </a:p>
          <a:p>
            <a:r>
              <a:rPr lang="en-US" dirty="0" smtClean="0"/>
              <a:t>They were adopted by Europe and you will use them in Math class</a:t>
            </a:r>
            <a:endParaRPr lang="en-US" dirty="0"/>
          </a:p>
        </p:txBody>
      </p:sp>
      <p:sp>
        <p:nvSpPr>
          <p:cNvPr id="5" name="TextBox 4"/>
          <p:cNvSpPr txBox="1"/>
          <p:nvPr/>
        </p:nvSpPr>
        <p:spPr>
          <a:xfrm>
            <a:off x="5181600" y="4876800"/>
            <a:ext cx="3429000" cy="646331"/>
          </a:xfrm>
          <a:prstGeom prst="rect">
            <a:avLst/>
          </a:prstGeom>
          <a:noFill/>
        </p:spPr>
        <p:txBody>
          <a:bodyPr wrap="square" rtlCol="0">
            <a:spAutoFit/>
          </a:bodyPr>
          <a:lstStyle/>
          <a:p>
            <a:r>
              <a:rPr lang="en-US" dirty="0" smtClean="0"/>
              <a:t>Holy #$%$!! You can read a medieval source! Kinda!</a:t>
            </a:r>
            <a:endParaRPr lang="en-US" dirty="0"/>
          </a:p>
        </p:txBody>
      </p:sp>
    </p:spTree>
    <p:extLst>
      <p:ext uri="{BB962C8B-B14F-4D97-AF65-F5344CB8AC3E}">
        <p14:creationId xmlns:p14="http://schemas.microsoft.com/office/powerpoint/2010/main" val="3535030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3962400" cy="4572000"/>
          </a:xfrm>
        </p:spPr>
        <p:txBody>
          <a:bodyPr/>
          <a:lstStyle/>
          <a:p>
            <a:r>
              <a:rPr lang="en-US" dirty="0" smtClean="0"/>
              <a:t>Muslim scholars translated many Greek writings on anatomy and used to influence their own work</a:t>
            </a:r>
          </a:p>
          <a:p>
            <a:r>
              <a:rPr lang="en-US" dirty="0" smtClean="0"/>
              <a:t>They wrote many manuscripts about the human body, its organs and the treatment of illnesses. </a:t>
            </a:r>
            <a:endParaRPr lang="en-US" dirty="0"/>
          </a:p>
        </p:txBody>
      </p:sp>
      <p:sp>
        <p:nvSpPr>
          <p:cNvPr id="3" name="Title 2"/>
          <p:cNvSpPr>
            <a:spLocks noGrp="1"/>
          </p:cNvSpPr>
          <p:nvPr>
            <p:ph type="title"/>
          </p:nvPr>
        </p:nvSpPr>
        <p:spPr/>
        <p:txBody>
          <a:bodyPr/>
          <a:lstStyle/>
          <a:p>
            <a:r>
              <a:rPr lang="en-US" dirty="0" smtClean="0"/>
              <a:t>Medicine</a:t>
            </a:r>
            <a:endParaRPr lang="en-US" dirty="0"/>
          </a:p>
        </p:txBody>
      </p:sp>
      <p:pic>
        <p:nvPicPr>
          <p:cNvPr id="5124" name="Picture 4" descr="http://upload.wikimedia.org/wikipedia/commons/a/a6/Cheshm_manuscri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81000"/>
            <a:ext cx="428625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7189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Following the collapse of Greek civilization and the Roman Empire many writings from those eras would have been lost, but were translated into Arabic and kept in libraries across the Islamic world and were reintroduced </a:t>
            </a:r>
          </a:p>
          <a:p>
            <a:r>
              <a:rPr lang="en-US" dirty="0" smtClean="0"/>
              <a:t>Also paper. It was invented in China  but found its way into Europe and the rest of the world thanks to trade routes maintained through Islamic civilizations. </a:t>
            </a:r>
            <a:endParaRPr lang="en-US" dirty="0"/>
          </a:p>
        </p:txBody>
      </p:sp>
      <p:sp>
        <p:nvSpPr>
          <p:cNvPr id="3" name="Title 2"/>
          <p:cNvSpPr>
            <a:spLocks noGrp="1"/>
          </p:cNvSpPr>
          <p:nvPr>
            <p:ph type="title"/>
          </p:nvPr>
        </p:nvSpPr>
        <p:spPr/>
        <p:txBody>
          <a:bodyPr/>
          <a:lstStyle/>
          <a:p>
            <a:r>
              <a:rPr lang="en-US" dirty="0" smtClean="0"/>
              <a:t>Other Contributions</a:t>
            </a:r>
            <a:endParaRPr lang="en-US" dirty="0"/>
          </a:p>
        </p:txBody>
      </p:sp>
    </p:spTree>
    <p:extLst>
      <p:ext uri="{BB962C8B-B14F-4D97-AF65-F5344CB8AC3E}">
        <p14:creationId xmlns:p14="http://schemas.microsoft.com/office/powerpoint/2010/main" val="3717879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1752600"/>
          </a:xfrm>
        </p:spPr>
        <p:txBody>
          <a:bodyPr/>
          <a:lstStyle/>
          <a:p>
            <a:r>
              <a:rPr lang="en-US" dirty="0" smtClean="0"/>
              <a:t>Major Caliphate after the death of Muhammad in 632</a:t>
            </a:r>
          </a:p>
          <a:p>
            <a:r>
              <a:rPr lang="en-US" dirty="0" smtClean="0"/>
              <a:t>Expanded Islam into Spain and created what we would call “The Muslim World”</a:t>
            </a:r>
            <a:endParaRPr lang="en-US" dirty="0"/>
          </a:p>
        </p:txBody>
      </p:sp>
      <p:sp>
        <p:nvSpPr>
          <p:cNvPr id="3" name="Title 2"/>
          <p:cNvSpPr>
            <a:spLocks noGrp="1"/>
          </p:cNvSpPr>
          <p:nvPr>
            <p:ph type="title"/>
          </p:nvPr>
        </p:nvSpPr>
        <p:spPr/>
        <p:txBody>
          <a:bodyPr/>
          <a:lstStyle/>
          <a:p>
            <a:r>
              <a:rPr lang="en-US" dirty="0" smtClean="0"/>
              <a:t>Umayyad Caliphate</a:t>
            </a:r>
            <a:endParaRPr lang="en-US" dirty="0"/>
          </a:p>
        </p:txBody>
      </p:sp>
      <p:pic>
        <p:nvPicPr>
          <p:cNvPr id="8194" name="Picture 2" descr="http://upload.wikimedia.org/wikipedia/commons/thumb/7/72/Map_of_expansion_of_Caliphate.svg/900px-Map_of_expansion_of_Caliphat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988" y="3293076"/>
            <a:ext cx="6310023"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3746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2362200"/>
          </a:xfrm>
        </p:spPr>
        <p:txBody>
          <a:bodyPr/>
          <a:lstStyle/>
          <a:p>
            <a:r>
              <a:rPr lang="en-US" dirty="0" smtClean="0"/>
              <a:t>Third major Caliphate, after a civil war defeated the Umayyad Dynasty. </a:t>
            </a:r>
          </a:p>
          <a:p>
            <a:r>
              <a:rPr lang="en-US" dirty="0" smtClean="0"/>
              <a:t>Its capital city of Baghdad became the center of all that learning we just talked about</a:t>
            </a:r>
            <a:endParaRPr lang="en-US" dirty="0"/>
          </a:p>
        </p:txBody>
      </p:sp>
      <p:sp>
        <p:nvSpPr>
          <p:cNvPr id="3" name="Title 2"/>
          <p:cNvSpPr>
            <a:spLocks noGrp="1"/>
          </p:cNvSpPr>
          <p:nvPr>
            <p:ph type="title"/>
          </p:nvPr>
        </p:nvSpPr>
        <p:spPr/>
        <p:txBody>
          <a:bodyPr/>
          <a:lstStyle/>
          <a:p>
            <a:r>
              <a:rPr lang="en-US" dirty="0" smtClean="0"/>
              <a:t>Abbasid Caliphate</a:t>
            </a:r>
            <a:endParaRPr lang="en-US" dirty="0"/>
          </a:p>
        </p:txBody>
      </p:sp>
      <p:pic>
        <p:nvPicPr>
          <p:cNvPr id="7170" name="Picture 2" descr="http://upload.wikimedia.org/wikipedia/commons/e/e1/Abbasids85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3733800"/>
            <a:ext cx="4572000" cy="2784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9869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Fatimid, Umayyad Caliphate of Cordoba, Almohad</a:t>
            </a:r>
          </a:p>
          <a:p>
            <a:r>
              <a:rPr lang="en-US" dirty="0" smtClean="0"/>
              <a:t>The point is that like other parts of the world, the Islamic world suffered from infighting which would eventually cause most of the leadership to fall to local sultans, who would be occasionally reunited by ambitious emperors </a:t>
            </a:r>
            <a:endParaRPr lang="en-US" dirty="0"/>
          </a:p>
        </p:txBody>
      </p:sp>
      <p:sp>
        <p:nvSpPr>
          <p:cNvPr id="3" name="Title 2"/>
          <p:cNvSpPr>
            <a:spLocks noGrp="1"/>
          </p:cNvSpPr>
          <p:nvPr>
            <p:ph type="title"/>
          </p:nvPr>
        </p:nvSpPr>
        <p:spPr/>
        <p:txBody>
          <a:bodyPr/>
          <a:lstStyle/>
          <a:p>
            <a:r>
              <a:rPr lang="en-US" dirty="0" smtClean="0"/>
              <a:t>Other Caliphates</a:t>
            </a:r>
            <a:endParaRPr lang="en-US" dirty="0"/>
          </a:p>
        </p:txBody>
      </p:sp>
    </p:spTree>
    <p:extLst>
      <p:ext uri="{BB962C8B-B14F-4D97-AF65-F5344CB8AC3E}">
        <p14:creationId xmlns:p14="http://schemas.microsoft.com/office/powerpoint/2010/main" val="24259579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Formed in 1299 and ended in 1923. </a:t>
            </a:r>
          </a:p>
          <a:p>
            <a:r>
              <a:rPr lang="en-US" dirty="0" smtClean="0"/>
              <a:t>Power moved between strong Caliph and Emperors to weak rulers with strong local leaders</a:t>
            </a:r>
          </a:p>
          <a:p>
            <a:r>
              <a:rPr lang="en-US" dirty="0" smtClean="0"/>
              <a:t>Eventually ended the Roman Empire by sacking Constantinople in 1523 . </a:t>
            </a:r>
            <a:endParaRPr lang="en-US" dirty="0"/>
          </a:p>
          <a:p>
            <a:endParaRPr lang="en-US" dirty="0" smtClean="0"/>
          </a:p>
          <a:p>
            <a:endParaRPr lang="en-US" dirty="0"/>
          </a:p>
          <a:p>
            <a:r>
              <a:rPr lang="en-US" dirty="0" smtClean="0"/>
              <a:t>The last time the Cubs won the World Series, there was an empire on earth (the Ottomans) who had fought the Romans (the Byzantines)</a:t>
            </a:r>
          </a:p>
        </p:txBody>
      </p:sp>
      <p:sp>
        <p:nvSpPr>
          <p:cNvPr id="3" name="Title 2"/>
          <p:cNvSpPr>
            <a:spLocks noGrp="1"/>
          </p:cNvSpPr>
          <p:nvPr>
            <p:ph type="title"/>
          </p:nvPr>
        </p:nvSpPr>
        <p:spPr/>
        <p:txBody>
          <a:bodyPr/>
          <a:lstStyle/>
          <a:p>
            <a:r>
              <a:rPr lang="en-US" dirty="0" smtClean="0"/>
              <a:t>The Ottoman Empire</a:t>
            </a:r>
            <a:endParaRPr lang="en-US" dirty="0"/>
          </a:p>
        </p:txBody>
      </p:sp>
    </p:spTree>
    <p:extLst>
      <p:ext uri="{BB962C8B-B14F-4D97-AF65-F5344CB8AC3E}">
        <p14:creationId xmlns:p14="http://schemas.microsoft.com/office/powerpoint/2010/main" val="17663154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Next time..</a:t>
            </a:r>
            <a:endParaRPr lang="en-US" dirty="0"/>
          </a:p>
        </p:txBody>
      </p:sp>
      <p:pic>
        <p:nvPicPr>
          <p:cNvPr id="9218" name="Picture 2" descr="http://www.greanvillepost.com/wp-content/uploads/2014/10/crusader_16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1676400"/>
            <a:ext cx="5257800" cy="394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6800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Review</a:t>
            </a:r>
            <a:endParaRPr lang="en-US" dirty="0"/>
          </a:p>
        </p:txBody>
      </p:sp>
      <p:sp>
        <p:nvSpPr>
          <p:cNvPr id="3" name="Content Placeholder 2"/>
          <p:cNvSpPr>
            <a:spLocks noGrp="1"/>
          </p:cNvSpPr>
          <p:nvPr>
            <p:ph idx="1"/>
          </p:nvPr>
        </p:nvSpPr>
        <p:spPr/>
        <p:txBody>
          <a:bodyPr/>
          <a:lstStyle/>
          <a:p>
            <a:r>
              <a:rPr lang="en-US" dirty="0" smtClean="0"/>
              <a:t>Islam was founded by the prophet Muhammad in the 600’s </a:t>
            </a:r>
          </a:p>
          <a:p>
            <a:r>
              <a:rPr lang="en-US" dirty="0" smtClean="0"/>
              <a:t>It is an Abrahamic Religion. It follows the same God as Christianity and Judaism and its followers believe that Muhammad was the last prophet in a long line of prophets (including Abraham, Moses and Jesus)</a:t>
            </a:r>
          </a:p>
          <a:p>
            <a:r>
              <a:rPr lang="en-US" dirty="0" smtClean="0"/>
              <a:t>It originated in Mecca, moved to Medina and using an army of devote followers and extremely useful trade routes very quickly spread across the Middle East.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pworldhistory2012-2013.weebly.com/uploads/9/9/9/6/9996001/2831711_ori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81200"/>
            <a:ext cx="7924800" cy="45284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9600" y="1447800"/>
            <a:ext cx="5029200" cy="369332"/>
          </a:xfrm>
          <a:prstGeom prst="rect">
            <a:avLst/>
          </a:prstGeom>
          <a:noFill/>
        </p:spPr>
        <p:txBody>
          <a:bodyPr wrap="square" rtlCol="0">
            <a:spAutoFit/>
          </a:bodyPr>
          <a:lstStyle/>
          <a:p>
            <a:r>
              <a:rPr lang="en-US" dirty="0" smtClean="0"/>
              <a:t>The Islamic World around 700 CE</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Islamic Culture </a:t>
            </a:r>
            <a:endParaRPr lang="en-US" dirty="0"/>
          </a:p>
        </p:txBody>
      </p:sp>
      <p:sp>
        <p:nvSpPr>
          <p:cNvPr id="3" name="Content Placeholder 2"/>
          <p:cNvSpPr>
            <a:spLocks noGrp="1"/>
          </p:cNvSpPr>
          <p:nvPr>
            <p:ph idx="1"/>
          </p:nvPr>
        </p:nvSpPr>
        <p:spPr/>
        <p:txBody>
          <a:bodyPr>
            <a:normAutofit lnSpcReduction="10000"/>
          </a:bodyPr>
          <a:lstStyle/>
          <a:p>
            <a:r>
              <a:rPr lang="en-US" dirty="0" smtClean="0"/>
              <a:t>Islamic controlled lands existed under a Caliphate, a theocracy that merged religion and politics</a:t>
            </a:r>
          </a:p>
          <a:p>
            <a:r>
              <a:rPr lang="en-US" dirty="0" smtClean="0"/>
              <a:t>The various provinces of the Islamic Caliphates were controlled through a series of appointed governors and an established law system which used both political and religious law</a:t>
            </a:r>
          </a:p>
          <a:p>
            <a:r>
              <a:rPr lang="en-US" dirty="0" smtClean="0"/>
              <a:t>It relied heavily on trade between Asia, the Middle East and Europe. Control of these trade routes made the Caliphates exceptionally wealthy</a:t>
            </a:r>
          </a:p>
          <a:p>
            <a:r>
              <a:rPr lang="en-US" dirty="0" smtClean="0"/>
              <a:t>This wealth would be used to sponsor significant advances in medicine, science, and philosophy</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Living in the Medieval Islamic World as a non-Muslim </a:t>
            </a:r>
            <a:endParaRPr lang="en-US" sz="2800" dirty="0"/>
          </a:p>
        </p:txBody>
      </p:sp>
      <p:sp>
        <p:nvSpPr>
          <p:cNvPr id="3" name="Content Placeholder 2"/>
          <p:cNvSpPr>
            <a:spLocks noGrp="1"/>
          </p:cNvSpPr>
          <p:nvPr>
            <p:ph idx="1"/>
          </p:nvPr>
        </p:nvSpPr>
        <p:spPr/>
        <p:txBody>
          <a:bodyPr/>
          <a:lstStyle/>
          <a:p>
            <a:r>
              <a:rPr lang="en-US" dirty="0" smtClean="0"/>
              <a:t>Christians and Jews were considered to be “People of the Book”  or followers of the same God but following older ideas.</a:t>
            </a:r>
          </a:p>
          <a:p>
            <a:r>
              <a:rPr lang="en-US" dirty="0" smtClean="0"/>
              <a:t>Called </a:t>
            </a:r>
            <a:r>
              <a:rPr lang="en-US" i="1" dirty="0"/>
              <a:t>Dhimmi </a:t>
            </a:r>
            <a:r>
              <a:rPr lang="en-US" i="1" dirty="0" smtClean="0"/>
              <a:t>they </a:t>
            </a:r>
            <a:r>
              <a:rPr lang="en-US" dirty="0" smtClean="0"/>
              <a:t>were not allowed to fight in the army and a few less rights compared to the average Muslim. But were still protected under Islamic law</a:t>
            </a:r>
            <a:endParaRPr lang="en-US" dirty="0"/>
          </a:p>
          <a:p>
            <a:r>
              <a:rPr lang="en-US" dirty="0" smtClean="0"/>
              <a:t>They also paid the </a:t>
            </a:r>
            <a:r>
              <a:rPr lang="en-US" i="1" dirty="0" smtClean="0"/>
              <a:t>Jizya</a:t>
            </a:r>
            <a:r>
              <a:rPr lang="en-US" dirty="0" smtClean="0"/>
              <a:t> an income tax that allowed them to continue to practice their religion</a:t>
            </a:r>
          </a:p>
          <a:p>
            <a:r>
              <a:rPr lang="en-US" dirty="0" smtClean="0"/>
              <a:t>Pilgrims were allowed to travel to these regions, so long as they paid a tax.</a:t>
            </a:r>
          </a:p>
          <a:p>
            <a:endParaRPr lang="en-U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Fun facts!</a:t>
            </a:r>
            <a:endParaRPr lang="en-US" dirty="0"/>
          </a:p>
        </p:txBody>
      </p:sp>
      <p:sp>
        <p:nvSpPr>
          <p:cNvPr id="6" name="Content Placeholder 5"/>
          <p:cNvSpPr>
            <a:spLocks noGrp="1"/>
          </p:cNvSpPr>
          <p:nvPr>
            <p:ph idx="1"/>
          </p:nvPr>
        </p:nvSpPr>
        <p:spPr/>
        <p:txBody>
          <a:bodyPr/>
          <a:lstStyle/>
          <a:p>
            <a:r>
              <a:rPr lang="en-US" dirty="0" smtClean="0"/>
              <a:t>In 630, when Jerusalem was conquered by Islamic armies, their leader  (Umar) refused to convert the Church of the Holy Sepulchre  (the site of Jesus’ burial in the bible) into a mosque, out of respect for the site</a:t>
            </a:r>
          </a:p>
          <a:p>
            <a:r>
              <a:rPr lang="en-US" dirty="0" smtClean="0"/>
              <a:t>Later, when Hindu’s entered into the Islamic world, they were given the same rights as the other </a:t>
            </a:r>
            <a:r>
              <a:rPr lang="en-US" i="1" dirty="0" smtClean="0"/>
              <a:t>Dhimmi</a:t>
            </a:r>
          </a:p>
          <a:p>
            <a:endParaRPr lang="en-US" i="1" dirty="0"/>
          </a:p>
          <a:p>
            <a:r>
              <a:rPr lang="en-US" i="1" dirty="0" smtClean="0"/>
              <a:t>Why do you think the Caliphates allowed these people to continue their own cultural practices?</a:t>
            </a:r>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 in the Islamic World</a:t>
            </a:r>
            <a:endParaRPr lang="en-US" dirty="0"/>
          </a:p>
        </p:txBody>
      </p:sp>
      <p:sp>
        <p:nvSpPr>
          <p:cNvPr id="3" name="Content Placeholder 2"/>
          <p:cNvSpPr>
            <a:spLocks noGrp="1"/>
          </p:cNvSpPr>
          <p:nvPr>
            <p:ph idx="1"/>
          </p:nvPr>
        </p:nvSpPr>
        <p:spPr/>
        <p:txBody>
          <a:bodyPr/>
          <a:lstStyle/>
          <a:p>
            <a:r>
              <a:rPr lang="en-US" dirty="0" smtClean="0"/>
              <a:t>The massive size of the Islamic World created a unified, fairly safe to travel route between India, Asia and the Mediterranean</a:t>
            </a:r>
          </a:p>
          <a:p>
            <a:r>
              <a:rPr lang="en-US" dirty="0" smtClean="0"/>
              <a:t>Allowed the trade of porcelain, spices, fabrics and other luxury goods across the ocean, over land, across the Mediterranean or through Spain and into Europe.</a:t>
            </a:r>
          </a:p>
          <a:p>
            <a:endParaRPr lang="en-US" dirty="0"/>
          </a:p>
          <a:p>
            <a:r>
              <a:rPr lang="en-US" dirty="0" smtClean="0"/>
              <a:t>Broker, check, tariff, traffic, magazine, caravan and bazaar are all Arabic words we use as a result of this trade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Impact of Trade in the Islamic World</a:t>
            </a:r>
            <a:endParaRPr lang="en-US" dirty="0"/>
          </a:p>
        </p:txBody>
      </p:sp>
      <p:sp>
        <p:nvSpPr>
          <p:cNvPr id="3" name="Content Placeholder 2"/>
          <p:cNvSpPr>
            <a:spLocks noGrp="1"/>
          </p:cNvSpPr>
          <p:nvPr>
            <p:ph idx="1"/>
          </p:nvPr>
        </p:nvSpPr>
        <p:spPr>
          <a:xfrm>
            <a:off x="457200" y="1524000"/>
            <a:ext cx="7010400" cy="4572000"/>
          </a:xfrm>
        </p:spPr>
        <p:txBody>
          <a:bodyPr/>
          <a:lstStyle/>
          <a:p>
            <a:r>
              <a:rPr lang="en-US" dirty="0" smtClean="0"/>
              <a:t>Major trade hubs included Baghdad and Cordoba, which used the wealth from them to advance medicine, science, architecture, mathematics, academics and fund the building of monuments and Mosques that are still standing</a:t>
            </a:r>
          </a:p>
          <a:p>
            <a:r>
              <a:rPr lang="en-US" dirty="0" smtClean="0"/>
              <a:t>Trade routes included over sea routes from the Indian ocean and land routes over Asia and Africa.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this funded</a:t>
            </a:r>
            <a:endParaRPr lang="en-US" dirty="0"/>
          </a:p>
        </p:txBody>
      </p:sp>
      <p:sp>
        <p:nvSpPr>
          <p:cNvPr id="3" name="Content Placeholder 2"/>
          <p:cNvSpPr>
            <a:spLocks noGrp="1"/>
          </p:cNvSpPr>
          <p:nvPr>
            <p:ph idx="1"/>
          </p:nvPr>
        </p:nvSpPr>
        <p:spPr>
          <a:xfrm>
            <a:off x="457200" y="1524000"/>
            <a:ext cx="4191000" cy="4572000"/>
          </a:xfrm>
        </p:spPr>
        <p:txBody>
          <a:bodyPr/>
          <a:lstStyle/>
          <a:p>
            <a:r>
              <a:rPr lang="en-US" dirty="0" smtClean="0"/>
              <a:t>This extremely lucrative trade system was taxed, and those taxes went to fund the construction of cities with sewage systems, bath houses, aqueducts, and monuments that are still replicated today</a:t>
            </a:r>
          </a:p>
        </p:txBody>
      </p:sp>
      <p:pic>
        <p:nvPicPr>
          <p:cNvPr id="2050" name="Picture 2" descr="http://upload.wikimedia.org/wikipedia/commons/a/a6/Mezquita-Catedral_de_C%C3%B3rdob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762000"/>
            <a:ext cx="4483247" cy="4962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tint val="100000"/>
                <a:shade val="42000"/>
                <a:hueMod val="100000"/>
                <a:satMod val="100000"/>
              </a:schemeClr>
              <a:schemeClr val="phClr">
                <a:tint val="4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12A3A41-1071-4D7E-ADFD-E0A4316129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General presentation</Template>
  <TotalTime>0</TotalTime>
  <Words>929</Words>
  <Application>Microsoft Office PowerPoint</Application>
  <PresentationFormat>On-screen Show (4:3)</PresentationFormat>
  <Paragraphs>71</Paragraphs>
  <Slides>19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Calibri</vt:lpstr>
      <vt:lpstr>Constantia</vt:lpstr>
      <vt:lpstr>Wingdings 2</vt:lpstr>
      <vt:lpstr>Paper</vt:lpstr>
      <vt:lpstr>Islamic Civilization in the Middle Ages</vt:lpstr>
      <vt:lpstr>Quick Review</vt:lpstr>
      <vt:lpstr>PowerPoint Presentation</vt:lpstr>
      <vt:lpstr>Islamic Culture </vt:lpstr>
      <vt:lpstr>Living in the Medieval Islamic World as a non-Muslim </vt:lpstr>
      <vt:lpstr>Fun facts!</vt:lpstr>
      <vt:lpstr>Trade in the Islamic World</vt:lpstr>
      <vt:lpstr>Impact of Trade in the Islamic World</vt:lpstr>
      <vt:lpstr>What this funded</vt:lpstr>
      <vt:lpstr>PowerPoint Presentation</vt:lpstr>
      <vt:lpstr>Academic Advances</vt:lpstr>
      <vt:lpstr>Arabic Numerals</vt:lpstr>
      <vt:lpstr>Medicine</vt:lpstr>
      <vt:lpstr>Other Contributions</vt:lpstr>
      <vt:lpstr>Umayyad Caliphate</vt:lpstr>
      <vt:lpstr>Abbasid Caliphate</vt:lpstr>
      <vt:lpstr>Other Caliphates</vt:lpstr>
      <vt:lpstr>The Ottoman Empire</vt:lpstr>
      <vt:lpstr>Next time..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2014-12-02T06:57:16Z</dcterms:created>
  <dcterms:modified xsi:type="dcterms:W3CDTF">2014-12-03T19:42:44Z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TC101079719990</vt:lpwstr>
  </property>
</Properties>
</file>